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76" r:id="rId4"/>
    <p:sldId id="263" r:id="rId5"/>
    <p:sldId id="264" r:id="rId6"/>
    <p:sldId id="275" r:id="rId7"/>
    <p:sldId id="273" r:id="rId8"/>
    <p:sldId id="266" r:id="rId9"/>
    <p:sldId id="267" r:id="rId10"/>
    <p:sldId id="268" r:id="rId11"/>
    <p:sldId id="269" r:id="rId12"/>
    <p:sldId id="270" r:id="rId13"/>
    <p:sldId id="271" r:id="rId14"/>
    <p:sldId id="274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C5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3D690-6823-421B-8D50-79DBC5078093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EDE18-135B-4052-A8A5-D58D0E2A29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174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EDE18-135B-4052-A8A5-D58D0E2A29B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154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14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0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509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78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81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558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79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460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19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813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03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447E7-9387-4E16-AD5A-813BFB98972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C7A3F-321C-4A9E-9558-6FD76F88BB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29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png"/><Relationship Id="rId7" Type="http://schemas.openxmlformats.org/officeDocument/2006/relationships/hyperlink" Target="http://www.google.ru/url?sa=i&amp;rct=j&amp;q=&amp;esrc=s&amp;source=images&amp;cd=&amp;cad=rja&amp;uact=8&amp;ved=2ahUKEwirz5jQ95_hAhVSz6YKHXQGDiIQjRx6BAgBEAU&amp;url=http://www.smolnews.ru/news/433383&amp;psig=AOvVaw3c-aMH9YzbxNSuL-CxMHOT&amp;ust=155369407876369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hyperlink" Target="https://www.google.ru/url?sa=i&amp;rct=j&amp;q=&amp;esrc=s&amp;source=images&amp;cd=&amp;cad=rja&amp;uact=8&amp;ved=2ahUKEwjYsP_z9p_hAhVKcZoKHfXbAUkQjRx6BAgBEAU&amp;url=https://vk.com/id321684562&amp;psig=AOvVaw0ekLuKTjzkmDMZG7bhZTUi&amp;ust=155369388601285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url?sa=i&amp;rct=j&amp;q=&amp;esrc=s&amp;source=images&amp;cd=&amp;ved=2ahUKEwjDlpSp1p_hAhUy06YKHWx6B2EQjRx6BAgBEAU&amp;url=https://ru.kisspng.com/kisspng-80zm3b/preview.html&amp;psig=AOvVaw02uMf1_qjPVIuf--0uxCaU&amp;ust=1553685140206801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s://www.google.ru/url?sa=i&amp;rct=j&amp;q=&amp;esrc=s&amp;source=images&amp;cd=&amp;ved=2ahUKEwjDlpSp1p_hAhUy06YKHWx6B2EQjRx6BAgBEAU&amp;url=https://ru.kisspng.com/kisspng-80zm3b/preview.html&amp;psig=AOvVaw02uMf1_qjPVIuf--0uxCaU&amp;ust=1553685140206801" TargetMode="External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url?sa=i&amp;rct=j&amp;q=&amp;esrc=s&amp;source=images&amp;cd=&amp;ved=2ahUKEwjDlpSp1p_hAhUy06YKHWx6B2EQjRx6BAgBEAU&amp;url=https://ru.kisspng.com/kisspng-80zm3b/preview.html&amp;psig=AOvVaw02uMf1_qjPVIuf--0uxCaU&amp;ust=1553685140206801" TargetMode="External"/><Relationship Id="rId7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hyperlink" Target="https://www.google.ru/url?sa=i&amp;rct=j&amp;q=&amp;esrc=s&amp;source=images&amp;cd=&amp;ved=2ahUKEwjDlpSp1p_hAhUy06YKHWx6B2EQjRx6BAgBEAU&amp;url=https://ru.kisspng.com/kisspng-80zm3b/preview.html&amp;psig=AOvVaw02uMf1_qjPVIuf--0uxCaU&amp;ust=1553685140206801" TargetMode="External"/><Relationship Id="rId7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jpe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9.jpeg"/><Relationship Id="rId7" Type="http://schemas.openxmlformats.org/officeDocument/2006/relationships/hyperlink" Target="https://www.google.ru/url?sa=i&amp;rct=j&amp;q=&amp;esrc=s&amp;source=images&amp;cd=&amp;ved=2ahUKEwjDlpSp1p_hAhUy06YKHWx6B2EQjRx6BAgBEAU&amp;url=https://ru.kisspng.com/kisspng-80zm3b/preview.html&amp;psig=AOvVaw02uMf1_qjPVIuf--0uxCaU&amp;ust=1553685140206801" TargetMode="External"/><Relationship Id="rId2" Type="http://schemas.openxmlformats.org/officeDocument/2006/relationships/hyperlink" Target="http://www.google.ru/url?sa=i&amp;rct=j&amp;q=&amp;esrc=s&amp;source=images&amp;cd=&amp;cad=rja&amp;uact=8&amp;ved=2ahUKEwiDo73c4J_hAhVKlosKHVDFCMcQjRx6BAgBEAU&amp;url=http://aflstudio.ru/92-logotip-kamchatskogo-instituta-pkpk.html&amp;psig=AOvVaw2DKNjc5yqBqVZEqzg54R4u&amp;ust=155368792884995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0.png"/><Relationship Id="rId10" Type="http://schemas.openxmlformats.org/officeDocument/2006/relationships/image" Target="../media/image43.jpeg"/><Relationship Id="rId4" Type="http://schemas.openxmlformats.org/officeDocument/2006/relationships/hyperlink" Target="https://www.google.ru/url?sa=i&amp;rct=j&amp;q=&amp;esrc=s&amp;source=images&amp;cd=&amp;cad=rja&amp;uact=8&amp;ved=2ahUKEwiorpal4J_hAhVj_CoKHW_9D4gQjRx6BAgBEAU&amp;url=https://www.csee-etuce.org/ru/actions/campaigns/shape-the-future-of-europe-with-teachers/2877-shape-the-future-of-europe-with-teachers-2&amp;psig=AOvVaw1UxTljKCvxCa9o6xQPmAAL&amp;ust=1553687777027095" TargetMode="External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0.png"/><Relationship Id="rId3" Type="http://schemas.openxmlformats.org/officeDocument/2006/relationships/image" Target="../media/image44.jpeg"/><Relationship Id="rId7" Type="http://schemas.openxmlformats.org/officeDocument/2006/relationships/image" Target="../media/image45.png"/><Relationship Id="rId12" Type="http://schemas.openxmlformats.org/officeDocument/2006/relationships/hyperlink" Target="https://www.google.ru/url?sa=i&amp;rct=j&amp;q=&amp;esrc=s&amp;source=images&amp;cd=&amp;cad=rja&amp;uact=8&amp;ved=2ahUKEwi3q7b945_hAhXnx6YKHRKYCHIQjRx6BAgBEAU&amp;url=https://icon-icons.com/ru/%D0%B7%D0%BD%D0%B0%D1%87%D0%BE%D0%BA/%D0%B3%D1%80%D0%B0%D1%84%D0%B8%D0%BA%D0%B8-%D0%B4%D0%B8%D0%B0%D0%B3%D1%80%D0%B0%D0%BC%D0%BC%D1%8B-%D0%94%D0%B8%D0%B0%D0%B3%D1%80%D0%B0%D0%BC%D0%BC%D0%B0-%D0%B1%D0%B8%D0%B7%D0%BD%D0%B5%D1%81-%D1%81%D1%82%D0%B0%D1%82%D0%B8%D1%81%D1%82%D0%B8%D0%BA%D0%B0-%D1%80%D0%BE%D1%81%D1%82-%D1%81%D1%82%D1%80%D0%B5%D0%BB%D0%BA%D0%B0-%D0%B2%D0%B2%D0%B5%D1%80%D1%85-%D0%B1%D0%B0%D1%80%D0%BE%D0%B2/74620&amp;psig=AOvVaw3g4OJO8qj20oGAloOR4TE6&amp;ust=1553688800437847" TargetMode="External"/><Relationship Id="rId2" Type="http://schemas.openxmlformats.org/officeDocument/2006/relationships/hyperlink" Target="http://www.google.ru/url?sa=i&amp;rct=j&amp;q=&amp;esrc=s&amp;source=images&amp;cd=&amp;cad=rja&amp;uact=8&amp;ved=2ahUKEwju28L_4Z_hAhXksYsKHU7sCscQjRx6BAgBEAU&amp;url=http://aipkarh29.ru/kolledzh/worldskills-russia.html&amp;psig=AOvVaw2yAVim7pPnFKmpJZREmE_p&amp;ust=155368827041947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ru/url?sa=i&amp;rct=j&amp;q=&amp;esrc=s&amp;source=images&amp;cd=&amp;cad=rja&amp;uact=8&amp;ved=2ahUKEwiMg-vN4p_hAhXyoYsKHWg-Cz8QjRx6BAgBEAU&amp;url=https://ciur.ru/itet/20181/Forms/AllItems.aspx&amp;psig=AOvVaw1a0G7zdQ2_DBEOcz1J-mac&amp;ust=1553688437902373" TargetMode="External"/><Relationship Id="rId11" Type="http://schemas.openxmlformats.org/officeDocument/2006/relationships/image" Target="../media/image49.png"/><Relationship Id="rId5" Type="http://schemas.openxmlformats.org/officeDocument/2006/relationships/hyperlink" Target="https://www.google.ru/url?sa=i&amp;rct=j&amp;q=&amp;esrc=s&amp;source=images&amp;cd=&amp;ved=2ahUKEwjDlpSp1p_hAhUy06YKHWx6B2EQjRx6BAgBEAU&amp;url=https://ru.kisspng.com/kisspng-80zm3b/preview.html&amp;psig=AOvVaw02uMf1_qjPVIuf--0uxCaU&amp;ust=1553685140206801" TargetMode="External"/><Relationship Id="rId10" Type="http://schemas.openxmlformats.org/officeDocument/2006/relationships/image" Target="../media/image48.png"/><Relationship Id="rId4" Type="http://schemas.openxmlformats.org/officeDocument/2006/relationships/image" Target="../media/image7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url?sa=i&amp;rct=j&amp;q=&amp;esrc=s&amp;source=images&amp;cd=&amp;ved=2ahUKEwjDlpSp1p_hAhUy06YKHWx6B2EQjRx6BAgBEAU&amp;url=https://ru.kisspng.com/kisspng-80zm3b/preview.html&amp;psig=AOvVaw02uMf1_qjPVIuf--0uxCaU&amp;ust=1553685140206801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hyperlink" Target="https://www.google.ru/url?sa=i&amp;rct=j&amp;q=&amp;esrc=s&amp;source=images&amp;cd=&amp;ved=2ahUKEwjDlpSp1p_hAhUy06YKHWx6B2EQjRx6BAgBEAU&amp;url=https://ru.kisspng.com/kisspng-80zm3b/preview.html&amp;psig=AOvVaw02uMf1_qjPVIuf--0uxCaU&amp;ust=15536851402068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476672"/>
            <a:ext cx="9126898" cy="1800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727" y="2276872"/>
            <a:ext cx="9179626" cy="451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513" y="332656"/>
            <a:ext cx="1515207" cy="1937643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247742" y="674774"/>
            <a:ext cx="6542155" cy="1314066"/>
          </a:xfrm>
        </p:spPr>
        <p:txBody>
          <a:bodyPr anchor="t" anchorCtr="0"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РЕГИОНАЛЬНЫЕ ПРОЕКТЫ</a:t>
            </a:r>
            <a:r>
              <a:rPr lang="ru-RU" sz="2800" b="1" dirty="0">
                <a:solidFill>
                  <a:schemeClr val="bg1"/>
                </a:solidFill>
              </a:rPr>
              <a:t>:</a:t>
            </a:r>
            <a:br>
              <a:rPr lang="ru-RU" sz="2800" b="1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ЦЕЛЕВЫЕ ПОКАЗАТЕЛИ </a:t>
            </a:r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И ОСНОВНЫЕ </a:t>
            </a:r>
            <a:r>
              <a:rPr lang="ru-RU" sz="2800" dirty="0">
                <a:solidFill>
                  <a:schemeClr val="bg1"/>
                </a:solidFill>
              </a:rPr>
              <a:t>РЕЗУЛЬТАТЫ</a:t>
            </a:r>
            <a:r>
              <a:rPr lang="ru-RU" sz="2800" b="1" dirty="0">
                <a:solidFill>
                  <a:schemeClr val="bg1"/>
                </a:solidFill>
              </a:rPr>
              <a:t/>
            </a:r>
            <a:br>
              <a:rPr lang="ru-RU" sz="2800" b="1" dirty="0">
                <a:solidFill>
                  <a:schemeClr val="bg1"/>
                </a:solidFill>
              </a:rPr>
            </a:b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12" y="663855"/>
            <a:ext cx="664408" cy="7489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68386" y="1907540"/>
            <a:ext cx="2219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Смоленской области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1026" name="Picture 2" descr="Картинки по запросу хомайко полина викторовна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1" r="16858" b="20914"/>
          <a:stretch/>
        </p:blipFill>
        <p:spPr bwMode="auto">
          <a:xfrm>
            <a:off x="651448" y="2276872"/>
            <a:ext cx="1285335" cy="164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3152" y="3935958"/>
            <a:ext cx="2306337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 smtClean="0"/>
              <a:t>Хомайко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Полина Викторовна,</a:t>
            </a:r>
          </a:p>
          <a:p>
            <a:pPr algn="ctr"/>
            <a:r>
              <a:rPr lang="ru-RU" sz="1200" dirty="0"/>
              <a:t>заместитель </a:t>
            </a:r>
            <a:r>
              <a:rPr lang="ru-RU" sz="1200" dirty="0" smtClean="0"/>
              <a:t>Губернатора</a:t>
            </a:r>
          </a:p>
          <a:p>
            <a:pPr algn="ctr"/>
            <a:r>
              <a:rPr lang="ru-RU" sz="1200" dirty="0" smtClean="0"/>
              <a:t>Смоленской </a:t>
            </a:r>
            <a:r>
              <a:rPr lang="ru-RU" sz="1200" dirty="0"/>
              <a:t>области </a:t>
            </a:r>
            <a:r>
              <a:rPr lang="ru-RU" sz="1200" dirty="0" smtClean="0"/>
              <a:t>,</a:t>
            </a:r>
          </a:p>
          <a:p>
            <a:pPr algn="ctr"/>
            <a:r>
              <a:rPr lang="ru-RU" sz="1200" dirty="0" smtClean="0"/>
              <a:t>куратор региональных проектов</a:t>
            </a:r>
          </a:p>
        </p:txBody>
      </p:sp>
      <p:pic>
        <p:nvPicPr>
          <p:cNvPr id="1028" name="Picture 4" descr="Похожее изображение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5388" b="25325"/>
          <a:stretch/>
        </p:blipFill>
        <p:spPr bwMode="auto">
          <a:xfrm>
            <a:off x="6948264" y="2276872"/>
            <a:ext cx="1328468" cy="171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300192" y="3989398"/>
            <a:ext cx="2843808" cy="12618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Хомутова</a:t>
            </a:r>
          </a:p>
          <a:p>
            <a:pPr algn="ctr"/>
            <a:r>
              <a:rPr lang="ru-RU" sz="1400" b="1" dirty="0"/>
              <a:t>Вита Михайловна</a:t>
            </a:r>
            <a:r>
              <a:rPr lang="ru-RU" sz="1200" b="1" dirty="0"/>
              <a:t>,</a:t>
            </a:r>
          </a:p>
          <a:p>
            <a:pPr algn="ctr"/>
            <a:r>
              <a:rPr lang="ru-RU" sz="1200" dirty="0" err="1"/>
              <a:t>и.о</a:t>
            </a:r>
            <a:r>
              <a:rPr lang="ru-RU" sz="1200" dirty="0"/>
              <a:t>. начальника </a:t>
            </a:r>
            <a:r>
              <a:rPr lang="ru-RU" sz="1200" dirty="0" smtClean="0"/>
              <a:t>Департамента Смоленской области по </a:t>
            </a:r>
            <a:r>
              <a:rPr lang="ru-RU" sz="1200" dirty="0"/>
              <a:t>образованию и </a:t>
            </a:r>
            <a:r>
              <a:rPr lang="ru-RU" sz="1200" dirty="0" smtClean="0"/>
              <a:t>науке, руководитель региональных проектов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0529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766" y="2473250"/>
            <a:ext cx="1998721" cy="117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764704"/>
            <a:ext cx="9144000" cy="151216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51520" y="980730"/>
            <a:ext cx="8352928" cy="129614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chemeClr val="bg1"/>
                </a:solidFill>
              </a:rPr>
              <a:t>В целях исполнения Указа Президента Российской Федерации от 07.05.2018 г. № 204 «О национальных целях и стратегических задачах развития Российской Федерации на период до 2024 года» и </a:t>
            </a:r>
            <a:r>
              <a:rPr lang="ru-RU" sz="1600" b="1" dirty="0">
                <a:solidFill>
                  <a:schemeClr val="bg1"/>
                </a:solidFill>
              </a:rPr>
              <a:t>реализации национальных проектов «Образование» и «Демография</a:t>
            </a:r>
            <a:r>
              <a:rPr lang="ru-RU" sz="1600" b="1" dirty="0" smtClean="0">
                <a:solidFill>
                  <a:schemeClr val="bg1"/>
                </a:solidFill>
              </a:rPr>
              <a:t>» разработаны региональные проекты</a:t>
            </a:r>
            <a:r>
              <a:rPr lang="ru-RU" sz="1600" b="1" dirty="0">
                <a:solidFill>
                  <a:schemeClr val="bg1"/>
                </a:solidFill>
              </a:rPr>
              <a:t/>
            </a:r>
            <a:br>
              <a:rPr lang="ru-RU" sz="1600" b="1" dirty="0">
                <a:solidFill>
                  <a:schemeClr val="bg1"/>
                </a:solidFill>
              </a:rPr>
            </a:br>
            <a:endParaRPr lang="ru-RU" sz="1600" b="1" dirty="0" smtClean="0">
              <a:solidFill>
                <a:schemeClr val="bg1"/>
              </a:solidFill>
            </a:endParaRPr>
          </a:p>
          <a:p>
            <a:pPr algn="l"/>
            <a:r>
              <a:rPr lang="ru-RU" sz="1600" b="1" dirty="0" smtClean="0">
                <a:solidFill>
                  <a:schemeClr val="bg1"/>
                </a:solidFill>
              </a:rPr>
              <a:t> на основе федеральных проектов разработаны региональные проекты  в рамках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2"/>
          <p:cNvSpPr txBox="1">
            <a:spLocks/>
          </p:cNvSpPr>
          <p:nvPr/>
        </p:nvSpPr>
        <p:spPr>
          <a:xfrm>
            <a:off x="2411760" y="2492896"/>
            <a:ext cx="4464496" cy="39604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«Современная школа»</a:t>
            </a: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endParaRPr lang="ru-RU" sz="18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«Успех каждого ребенка»</a:t>
            </a: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endParaRPr lang="ru-RU" sz="18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«Поддержка семей, имеющих детей»</a:t>
            </a: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endParaRPr lang="ru-RU" sz="18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«Цифровая образовательная среда»</a:t>
            </a: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endParaRPr lang="ru-RU" sz="18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«Учитель будущего»</a:t>
            </a: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endParaRPr lang="ru-RU" sz="18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«Молодые профессионалы </a:t>
            </a: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(Повышение конкурентоспособности профессионального образования)»</a:t>
            </a: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endParaRPr lang="ru-RU" sz="18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«Новые возможности для каждого»</a:t>
            </a: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endParaRPr lang="ru-RU" sz="18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«Содействие занятости женщин – создание условий дошкольного образования для детей в возрасте 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до трех лет» </a:t>
            </a:r>
          </a:p>
          <a:p>
            <a:pPr marL="0" indent="0" algn="ctr">
              <a:lnSpc>
                <a:spcPts val="1500"/>
              </a:lnSpc>
              <a:spcBef>
                <a:spcPts val="0"/>
              </a:spcBef>
              <a:buNone/>
            </a:pPr>
            <a:endParaRPr lang="ru-RU" sz="1800" b="1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53638" y="208285"/>
            <a:ext cx="757603" cy="968821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0" y="251686"/>
            <a:ext cx="8244408" cy="3690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C00000"/>
                </a:solidFill>
              </a:rPr>
              <a:t>РЕГИОНАЛЬНЫЕ ПРОЕКТЫ</a:t>
            </a:r>
            <a:r>
              <a:rPr lang="ru-RU" sz="1600" dirty="0" smtClean="0">
                <a:solidFill>
                  <a:srgbClr val="C00000"/>
                </a:solidFill>
              </a:rPr>
              <a:t>: </a:t>
            </a:r>
            <a:r>
              <a:rPr lang="ru-RU" sz="1550" dirty="0" smtClean="0">
                <a:solidFill>
                  <a:srgbClr val="C00000"/>
                </a:solidFill>
              </a:rPr>
              <a:t>целевые показатели и основные результаты в Смоленской области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05" y="2420888"/>
            <a:ext cx="195987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05" y="5378867"/>
            <a:ext cx="1959871" cy="1152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766" y="5366341"/>
            <a:ext cx="1998722" cy="115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05" y="3861048"/>
            <a:ext cx="1959870" cy="1152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766" y="3861048"/>
            <a:ext cx="1998721" cy="117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198273" y="5229200"/>
            <a:ext cx="2213487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79512" y="3789040"/>
            <a:ext cx="223224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6751000" y="5229200"/>
            <a:ext cx="2213487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732239" y="3789040"/>
            <a:ext cx="223224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1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70" y="981074"/>
            <a:ext cx="9180512" cy="58769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1" name="Прямоугольник 1"/>
          <p:cNvSpPr>
            <a:spLocks noChangeArrowheads="1"/>
          </p:cNvSpPr>
          <p:nvPr/>
        </p:nvSpPr>
        <p:spPr bwMode="auto">
          <a:xfrm>
            <a:off x="460375" y="1052736"/>
            <a:ext cx="824889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«Цели у нас глобальные</a:t>
            </a:r>
            <a:r>
              <a:rPr lang="ru-RU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Первая </a:t>
            </a:r>
            <a:r>
              <a:rPr lang="ru-RU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— повышение, точнее, возвращение нашей конкурентоспособности, вхождение в десятку ведущих стран мира по качеству образования, по оценкам международных исследований. </a:t>
            </a:r>
            <a:endParaRPr lang="ru-RU" sz="2800" b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Вторая </a:t>
            </a:r>
            <a:r>
              <a:rPr lang="ru-RU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цель — воспитание гражданина, гармонично развитой личности на основе тех великих традиций, которые имеет наша страна»</a:t>
            </a:r>
            <a:endParaRPr lang="ru-RU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79388" y="620713"/>
            <a:ext cx="8713787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3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3400" y="207963"/>
            <a:ext cx="757238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7950" y="252413"/>
            <a:ext cx="7920038" cy="3683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РЕГИОНАЛЬНЫЙ ВЕДОМСТВЕННЫЙ ПРОЕКТНЫЙ ОФИС НАЦИОНАЛЬНОГО ПРОЕКТА «ОБРАЗОВАНИЕ»</a:t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AutoShape 2" descr="https://edu.gov.ru/uploads/media/photo/2019/04/23/1ccdbdfce0513c740ebf_20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37418" y="5445224"/>
            <a:ext cx="42666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Министр просвещения Российской Федерации О. </a:t>
            </a:r>
            <a:r>
              <a:rPr lang="ru-RU" sz="2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Ю. </a:t>
            </a:r>
            <a:r>
              <a:rPr lang="ru-RU" sz="2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Васильева</a:t>
            </a:r>
            <a:endParaRPr lang="ru-RU" sz="2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 descr="C:\Users\admin\Desktop\1ccdbdfce0513c740ebf_2000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508027"/>
            <a:ext cx="3515662" cy="235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668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491443"/>
            <a:ext cx="9144001" cy="2393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53638" y="208285"/>
            <a:ext cx="757603" cy="96882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1520" y="784351"/>
            <a:ext cx="7772400" cy="48440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ФИНАНСОВОЕ ОБЕСПЕЧЕНИЕ РЕАЛИЗАЦИИ РЕГИОНАЛЬНЫХ ПРОЕКТОВ</a:t>
            </a:r>
            <a:endParaRPr lang="ru-RU" sz="1800" b="1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1" y="1340768"/>
            <a:ext cx="86409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Финансовое обеспечение может быть увеличено в результате победы в конкурсных отборах Министерства просвещения РФ на предоставление федеральных средств</a:t>
            </a:r>
            <a:endParaRPr lang="ru-RU" sz="16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571999" y="2132856"/>
            <a:ext cx="0" cy="3096344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1520" y="2852936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2019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76271" y="2852936"/>
            <a:ext cx="1941374" cy="297324"/>
          </a:xfrm>
          <a:prstGeom prst="rect">
            <a:avLst/>
          </a:prstGeom>
          <a:solidFill>
            <a:srgbClr val="6CC5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976271" y="2852936"/>
            <a:ext cx="643401" cy="29732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51521" y="2113498"/>
            <a:ext cx="4104456" cy="640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Финансирование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7  региональных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проектов,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входящих в национальный проект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«Образование»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88024" y="2140753"/>
            <a:ext cx="4104456" cy="640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Финансирование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регионального проекта, входящего в национальный проект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«Демография»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874608" y="2816932"/>
            <a:ext cx="1409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495,1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млн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₽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946958" y="2837547"/>
            <a:ext cx="7569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cs typeface="Times New Roman" pitchFamily="18" charset="0"/>
              </a:rPr>
              <a:t>434,27</a:t>
            </a:r>
            <a:endParaRPr lang="ru-RU" sz="16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986158" y="2829823"/>
            <a:ext cx="6527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cs typeface="Times New Roman" pitchFamily="18" charset="0"/>
              </a:rPr>
              <a:t>64,48</a:t>
            </a:r>
            <a:endParaRPr lang="ru-RU" sz="1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353859" y="3914172"/>
            <a:ext cx="10502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dirty="0" smtClean="0">
                <a:solidFill>
                  <a:srgbClr val="00B0F0"/>
                </a:solidFill>
              </a:rPr>
              <a:t>федеральный </a:t>
            </a:r>
          </a:p>
          <a:p>
            <a:pPr algn="ctr"/>
            <a:r>
              <a:rPr lang="ru-RU" sz="1100" dirty="0" smtClean="0">
                <a:solidFill>
                  <a:srgbClr val="00B0F0"/>
                </a:solidFill>
              </a:rPr>
              <a:t>бюджет</a:t>
            </a:r>
            <a:endParaRPr lang="ru-RU" sz="1100" dirty="0">
              <a:solidFill>
                <a:srgbClr val="00B0F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91121" y="3933637"/>
            <a:ext cx="84510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dirty="0" smtClean="0">
                <a:solidFill>
                  <a:srgbClr val="92D050"/>
                </a:solidFill>
              </a:rPr>
              <a:t>областной </a:t>
            </a:r>
          </a:p>
          <a:p>
            <a:pPr algn="ctr"/>
            <a:r>
              <a:rPr lang="ru-RU" sz="1100" dirty="0" smtClean="0">
                <a:solidFill>
                  <a:srgbClr val="92D050"/>
                </a:solidFill>
              </a:rPr>
              <a:t>бюджет</a:t>
            </a:r>
            <a:endParaRPr lang="ru-RU" sz="1100" dirty="0">
              <a:solidFill>
                <a:srgbClr val="92D050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51520" y="3284984"/>
            <a:ext cx="4300389" cy="1079540"/>
            <a:chOff x="251520" y="3284984"/>
            <a:chExt cx="4300389" cy="1079540"/>
          </a:xfrm>
        </p:grpSpPr>
        <p:sp>
          <p:nvSpPr>
            <p:cNvPr id="19" name="TextBox 18"/>
            <p:cNvSpPr txBox="1"/>
            <p:nvPr/>
          </p:nvSpPr>
          <p:spPr>
            <a:xfrm>
              <a:off x="251520" y="3429000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>
                  <a:solidFill>
                    <a:schemeClr val="accent1">
                      <a:lumMod val="75000"/>
                    </a:schemeClr>
                  </a:solidFill>
                </a:rPr>
                <a:t>2024</a:t>
              </a:r>
              <a:endParaRPr lang="ru-RU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971600" y="3284984"/>
              <a:ext cx="2155570" cy="599399"/>
            </a:xfrm>
            <a:prstGeom prst="rect">
              <a:avLst/>
            </a:prstGeom>
            <a:solidFill>
              <a:srgbClr val="6CC5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3131840" y="3429000"/>
              <a:ext cx="14200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rPr>
                <a:t>2,81 млрд. </a:t>
              </a:r>
              <a:r>
                <a:rPr lang="ru-RU" b="1" dirty="0" smtClean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rPr>
                <a:t>₽</a:t>
              </a:r>
              <a:endParaRPr lang="ru-RU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71600" y="3284984"/>
              <a:ext cx="588623" cy="59939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2009437" y="3419708"/>
              <a:ext cx="5886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cs typeface="Times New Roman" pitchFamily="18" charset="0"/>
                </a:rPr>
                <a:t>2,51</a:t>
              </a:r>
              <a:endParaRPr lang="ru-RU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954232" y="3398222"/>
              <a:ext cx="5934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>
                  <a:cs typeface="Times New Roman" pitchFamily="18" charset="0"/>
                </a:rPr>
                <a:t>0,31</a:t>
              </a:r>
              <a:endParaRPr lang="ru-RU" dirty="0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1853505" y="3933637"/>
              <a:ext cx="105028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rgbClr val="00B0F0"/>
                  </a:solidFill>
                </a:rPr>
                <a:t>федеральный </a:t>
              </a:r>
            </a:p>
            <a:p>
              <a:pPr algn="ctr"/>
              <a:r>
                <a:rPr lang="ru-RU" sz="1100" dirty="0" smtClean="0">
                  <a:solidFill>
                    <a:srgbClr val="00B0F0"/>
                  </a:solidFill>
                </a:rPr>
                <a:t>бюджет</a:t>
              </a:r>
              <a:endParaRPr lang="ru-RU" sz="1100" dirty="0">
                <a:solidFill>
                  <a:srgbClr val="00B0F0"/>
                </a:solidFill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824135" y="3933056"/>
              <a:ext cx="84510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rgbClr val="92D050"/>
                  </a:solidFill>
                </a:rPr>
                <a:t>областной </a:t>
              </a:r>
            </a:p>
            <a:p>
              <a:pPr algn="ctr"/>
              <a:r>
                <a:rPr lang="ru-RU" sz="1100" dirty="0" smtClean="0">
                  <a:solidFill>
                    <a:srgbClr val="92D050"/>
                  </a:solidFill>
                </a:rPr>
                <a:t>бюджет</a:t>
              </a:r>
              <a:endParaRPr lang="ru-RU" sz="1100" dirty="0">
                <a:solidFill>
                  <a:srgbClr val="92D050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790514" y="2789677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2019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515265" y="2789677"/>
            <a:ext cx="1941374" cy="297324"/>
          </a:xfrm>
          <a:prstGeom prst="rect">
            <a:avLst/>
          </a:prstGeom>
          <a:solidFill>
            <a:srgbClr val="6CC5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5515265" y="2789677"/>
            <a:ext cx="643401" cy="29732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413602" y="2753673"/>
            <a:ext cx="1409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239,3 млн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₽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485952" y="2774288"/>
            <a:ext cx="6527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cs typeface="Times New Roman" pitchFamily="18" charset="0"/>
              </a:rPr>
              <a:t>213,7</a:t>
            </a:r>
            <a:endParaRPr lang="ru-RU" sz="16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5525152" y="2766564"/>
            <a:ext cx="5485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cs typeface="Times New Roman" pitchFamily="18" charset="0"/>
              </a:rPr>
              <a:t>25,6</a:t>
            </a:r>
            <a:endParaRPr lang="ru-RU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4788024" y="3349575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2024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512774" y="3229750"/>
            <a:ext cx="2155570" cy="599399"/>
          </a:xfrm>
          <a:prstGeom prst="rect">
            <a:avLst/>
          </a:prstGeom>
          <a:solidFill>
            <a:srgbClr val="6CC5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7572525" y="3349575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515,3 млн. ₽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495545" y="3226825"/>
            <a:ext cx="588623" cy="59939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447974" y="3340283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481,1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5490736" y="3318797"/>
            <a:ext cx="593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cs typeface="Times New Roman" pitchFamily="18" charset="0"/>
              </a:rPr>
              <a:t>33,9</a:t>
            </a:r>
            <a:endParaRPr lang="ru-RU" dirty="0"/>
          </a:p>
        </p:txBody>
      </p:sp>
      <p:sp>
        <p:nvSpPr>
          <p:cNvPr id="49" name="Заголовок 1"/>
          <p:cNvSpPr txBox="1">
            <a:spLocks/>
          </p:cNvSpPr>
          <p:nvPr/>
        </p:nvSpPr>
        <p:spPr>
          <a:xfrm>
            <a:off x="-1" y="224728"/>
            <a:ext cx="8244408" cy="3690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C00000"/>
                </a:solidFill>
              </a:rPr>
              <a:t>РЕГИОНАЛЬНЫЕ ПРОЕКТЫ</a:t>
            </a:r>
            <a:r>
              <a:rPr lang="ru-RU" sz="1600" dirty="0" smtClean="0">
                <a:solidFill>
                  <a:srgbClr val="C00000"/>
                </a:solidFill>
              </a:rPr>
              <a:t>: </a:t>
            </a:r>
            <a:r>
              <a:rPr lang="ru-RU" sz="1550" dirty="0" smtClean="0">
                <a:solidFill>
                  <a:srgbClr val="C00000"/>
                </a:solidFill>
              </a:rPr>
              <a:t>целевые показатели и основные результаты в Смоленской области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10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9"/>
          <a:stretch/>
        </p:blipFill>
        <p:spPr bwMode="auto">
          <a:xfrm>
            <a:off x="0" y="4231086"/>
            <a:ext cx="9144000" cy="2582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551" y="980728"/>
            <a:ext cx="9126898" cy="309634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556792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cs typeface="Times New Roman" pitchFamily="18" charset="0"/>
              </a:rPr>
              <a:t>ПОКАЗАТЕЛИ И РЕЗУЛЬТАТЫ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cs typeface="Times New Roman" pitchFamily="18" charset="0"/>
              </a:rPr>
              <a:t>РЕГИОНАЛЬНЫХ ПРОЕКТОВ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cs typeface="Times New Roman" pitchFamily="18" charset="0"/>
              </a:rPr>
              <a:t>В СФЕРЕ ОБРЗОВАНИЯ</a:t>
            </a:r>
            <a:endParaRPr lang="ru-RU" sz="3200" b="1" dirty="0">
              <a:solidFill>
                <a:schemeClr val="bg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53638" y="208285"/>
            <a:ext cx="757603" cy="96882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251686"/>
            <a:ext cx="8244408" cy="3690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C00000"/>
                </a:solidFill>
              </a:rPr>
              <a:t>РЕГИОНАЛЬНЫЕ ПРОЕКТЫ</a:t>
            </a:r>
            <a:r>
              <a:rPr lang="ru-RU" sz="1600" dirty="0" smtClean="0">
                <a:solidFill>
                  <a:srgbClr val="C00000"/>
                </a:solidFill>
              </a:rPr>
              <a:t>: </a:t>
            </a:r>
            <a:r>
              <a:rPr lang="ru-RU" sz="1550" dirty="0" smtClean="0">
                <a:solidFill>
                  <a:srgbClr val="C00000"/>
                </a:solidFill>
              </a:rPr>
              <a:t>целевые показатели и основные результаты в Смоленской области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86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2"/>
          <a:srcRect b="3909"/>
          <a:stretch>
            <a:fillRect/>
          </a:stretch>
        </p:blipFill>
        <p:spPr bwMode="auto">
          <a:xfrm>
            <a:off x="0" y="4230688"/>
            <a:ext cx="9144000" cy="258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4" descr="Картинки по запросу пси png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01600" y="-2651125"/>
            <a:ext cx="5534025" cy="2587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20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23528" y="260648"/>
            <a:ext cx="3672408" cy="115212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ДЛЯ ЧЕГО?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3608" y="1700808"/>
            <a:ext cx="3672408" cy="115212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КАКИМ ОБРАЗОМ?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91680" y="3140968"/>
            <a:ext cx="3672408" cy="115212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ЗА КАКИЕ СРЕДСТВА?</a:t>
            </a:r>
          </a:p>
        </p:txBody>
      </p:sp>
      <p:pic>
        <p:nvPicPr>
          <p:cNvPr id="10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08841" y="454807"/>
            <a:ext cx="2849592" cy="3644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4600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3638" y="208285"/>
            <a:ext cx="757603" cy="96882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2961" y="692695"/>
            <a:ext cx="5831208" cy="86409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Региональный проект</a:t>
            </a:r>
            <a:b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«Современная школа»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52961" y="2670636"/>
            <a:ext cx="8639519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2843808" y="1905478"/>
            <a:ext cx="5040560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Создание новых мест в общеобразовательных организациях в рамках модернизации инфраструктуры общего образования</a:t>
            </a: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(пристройка к МБОУ «Средняя школа №33» г. Смоленска)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6186" y="1878548"/>
            <a:ext cx="705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2019 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26187" y="4614852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2020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3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224" y="5838988"/>
            <a:ext cx="1411859" cy="83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43808" y="2814652"/>
            <a:ext cx="4860032" cy="3765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Создание новых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мест в общеобразовательных организациях в рамках модернизации инфраструктуры общего образования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(строительство школы в микрорайоне Соловьиная роща г. Смоленска);</a:t>
            </a: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оздание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условий для психологического сопровождения обучающихся общеобразовательных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организаций</a:t>
            </a: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Внедрение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методологии и критериев оценки качества общего образования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на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основе практики международных исследований качества подготовки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обучающихся</a:t>
            </a: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Обновление материально-технической базы в организациях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, осуществляющих образовательную деятельность исключительно по адаптированным общеобразовательным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программам</a:t>
            </a: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оздание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школах, расположенных в сельской местности и малых городах, материально-технической базы для реализации основных и дополнительных общеобразовательных программ цифрового и гуманитарного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профилей (Центры «Точка роста»)</a:t>
            </a: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965" y="2742644"/>
            <a:ext cx="1529700" cy="97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0" y="1999552"/>
            <a:ext cx="1155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575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мест</a:t>
            </a:r>
            <a:endParaRPr lang="ru-RU" sz="1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783714" y="2852936"/>
            <a:ext cx="13247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1100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мест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  <a:endParaRPr lang="ru-RU" sz="2400" b="1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7700572" y="4869160"/>
            <a:ext cx="126391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&gt;3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организаций</a:t>
            </a:r>
            <a:endParaRPr lang="ru-RU" sz="14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62523"/>
            <a:ext cx="1540766" cy="90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3822764"/>
            <a:ext cx="1460539" cy="85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841409"/>
            <a:ext cx="1459919" cy="85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7703467" y="5589240"/>
            <a:ext cx="1196418" cy="1046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26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школ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1,1 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тыс. детей </a:t>
            </a:r>
            <a:endParaRPr lang="ru-RU" sz="1400" b="1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84368" y="3534732"/>
            <a:ext cx="508919" cy="432048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149080"/>
            <a:ext cx="667990" cy="662799"/>
          </a:xfrm>
          <a:prstGeom prst="rect">
            <a:avLst/>
          </a:prstGeom>
        </p:spPr>
      </p:pic>
      <p:pic>
        <p:nvPicPr>
          <p:cNvPr id="2050" name="Picture 2" descr="http://edu67.ru/files/361/ermakova-i-v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4" b="6022"/>
          <a:stretch/>
        </p:blipFill>
        <p:spPr bwMode="auto">
          <a:xfrm>
            <a:off x="6084168" y="641954"/>
            <a:ext cx="943493" cy="111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20272" y="1014388"/>
            <a:ext cx="1758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Ермакова </a:t>
            </a:r>
            <a:endParaRPr lang="ru-RU" sz="1200" b="1" dirty="0" smtClean="0"/>
          </a:p>
          <a:p>
            <a:r>
              <a:rPr lang="ru-RU" sz="1200" b="1" dirty="0" smtClean="0"/>
              <a:t>Ирина Владимировна,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>администратор</a:t>
            </a:r>
          </a:p>
          <a:p>
            <a:r>
              <a:rPr lang="ru-RU" sz="1200" dirty="0" smtClean="0"/>
              <a:t>регионального проекта</a:t>
            </a:r>
            <a:endParaRPr lang="ru-RU" sz="1200" dirty="0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0" y="251686"/>
            <a:ext cx="8244408" cy="3690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C00000"/>
                </a:solidFill>
              </a:rPr>
              <a:t>РЕГИОНАЛЬНЫЕ ПРОЕКТЫ</a:t>
            </a:r>
            <a:r>
              <a:rPr lang="ru-RU" sz="1600" dirty="0" smtClean="0">
                <a:solidFill>
                  <a:srgbClr val="C00000"/>
                </a:solidFill>
              </a:rPr>
              <a:t>: </a:t>
            </a:r>
            <a:r>
              <a:rPr lang="ru-RU" sz="1550" dirty="0" smtClean="0">
                <a:solidFill>
                  <a:srgbClr val="C00000"/>
                </a:solidFill>
              </a:rPr>
              <a:t>целевые показатели и основные результаты в Смоленской области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5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53638" y="208285"/>
            <a:ext cx="757603" cy="96882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9512" y="692695"/>
            <a:ext cx="6115816" cy="86409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Региональный проект</a:t>
            </a:r>
            <a:b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«Успех каждого ребенка»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16236" y="5877272"/>
            <a:ext cx="8639519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23528" y="3299580"/>
            <a:ext cx="705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2019 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26187" y="5951021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2020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AutoShape 4" descr="Картинки по запросу пси png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01600" y="-2651125"/>
            <a:ext cx="5534025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endParaRPr lang="ru-RU" sz="120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59832" y="6093296"/>
            <a:ext cx="41789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Создание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детского  технопарка  «</a:t>
            </a:r>
            <a:r>
              <a:rPr lang="ru-RU" sz="1400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Кванториум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»</a:t>
            </a:r>
          </a:p>
        </p:txBody>
      </p:sp>
      <p:pic>
        <p:nvPicPr>
          <p:cNvPr id="11266" name="Picture 2" descr="D:\ИУУ\презентации\кванториум\Logo-samara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20"/>
          <a:stretch/>
        </p:blipFill>
        <p:spPr bwMode="auto">
          <a:xfrm>
            <a:off x="1331640" y="6010772"/>
            <a:ext cx="1468918" cy="65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15816" y="2004361"/>
            <a:ext cx="4680520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Участие детей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открытых онлайн-уроках «Проектория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»</a:t>
            </a:r>
          </a:p>
          <a:p>
            <a:pPr>
              <a:lnSpc>
                <a:spcPts val="1300"/>
              </a:lnSpc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Рекомендации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 построению индивидуального учебного плана в соответствии с выбранными профессиональными компетенциями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–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реализация проекта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«Билет в будущее» </a:t>
            </a:r>
            <a:endParaRPr lang="ru-RU" sz="1400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Обновление материально-технической базы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для занятий физической культурой и спортом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общеобразовательных организациях, расположенных в сельской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местности</a:t>
            </a:r>
          </a:p>
          <a:p>
            <a:pPr>
              <a:lnSpc>
                <a:spcPts val="1300"/>
              </a:lnSpc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Освоение детьми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 ограниченными возможностями здоровья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дополнительных общеобразовательных программ,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том числе с использованием дистанционных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технологий</a:t>
            </a:r>
          </a:p>
          <a:p>
            <a:pPr>
              <a:lnSpc>
                <a:spcPts val="1300"/>
              </a:lnSpc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Создание новых мест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образовательных организациях различных типов для реализации дополнительных общеразвивающих программ всех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направленностей</a:t>
            </a: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596336" y="1916832"/>
            <a:ext cx="1255280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20% 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обучающихся</a:t>
            </a:r>
            <a:endParaRPr lang="ru-RU" sz="24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596336" y="2505090"/>
            <a:ext cx="997517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1,3 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тыс. детей</a:t>
            </a:r>
            <a:endParaRPr lang="ru-RU" sz="14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7596336" y="4263479"/>
            <a:ext cx="14623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34%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детей</a:t>
            </a:r>
            <a:endParaRPr lang="ru-RU" sz="14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668344" y="4912712"/>
            <a:ext cx="136815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80%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охват детей доп. образованием</a:t>
            </a:r>
            <a:endParaRPr lang="ru-RU" sz="1600" b="1" dirty="0"/>
          </a:p>
        </p:txBody>
      </p:sp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1499634" cy="88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19351"/>
            <a:ext cx="1499633" cy="91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25664"/>
            <a:ext cx="1559160" cy="91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811748"/>
            <a:ext cx="1613046" cy="93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7278011" y="5980638"/>
            <a:ext cx="1367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4300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детей</a:t>
            </a:r>
            <a:endParaRPr lang="ru-RU" sz="1050" b="1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7596336" y="3399383"/>
            <a:ext cx="13681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1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0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школ</a:t>
            </a:r>
            <a:endParaRPr lang="ru-RU" sz="2400" b="1" dirty="0"/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-20432" y="268119"/>
            <a:ext cx="8244408" cy="3690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C00000"/>
                </a:solidFill>
              </a:rPr>
              <a:t>РЕГИОНАЛЬНЫЕ ПРОЕКТЫ</a:t>
            </a:r>
            <a:r>
              <a:rPr lang="ru-RU" sz="1600" dirty="0" smtClean="0">
                <a:solidFill>
                  <a:srgbClr val="C00000"/>
                </a:solidFill>
              </a:rPr>
              <a:t>: </a:t>
            </a:r>
            <a:r>
              <a:rPr lang="ru-RU" sz="1550" dirty="0" smtClean="0">
                <a:solidFill>
                  <a:srgbClr val="C00000"/>
                </a:solidFill>
              </a:rPr>
              <a:t>целевые показатели и основные результаты в Смоленской области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79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3638" y="208285"/>
            <a:ext cx="757603" cy="96882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673259" y="745058"/>
            <a:ext cx="5310336" cy="86409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Региональный проект</a:t>
            </a:r>
            <a:b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«Поддержка семей, имеющих детей»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8193" y="2852936"/>
            <a:ext cx="705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2019 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26187" y="5734128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2020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AutoShape 4" descr="Картинки по запросу пси png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01600" y="-2651125"/>
            <a:ext cx="5534025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endParaRPr lang="ru-RU" sz="120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3560529"/>
            <a:ext cx="4680520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Предоставление родителям (законным представителям) детей услуг психолого-педагогической, методической и консультативной помощи, а также оказание поддержки гражданам, желающим принять на воспитание в свои семьи детей, оставшихся без попечения родителей</a:t>
            </a: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876368" y="3717032"/>
            <a:ext cx="1016112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860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родителей</a:t>
            </a:r>
            <a:endParaRPr lang="ru-RU" sz="1400" b="1" dirty="0"/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518104"/>
            <a:ext cx="1957450" cy="115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7827767" y="5595459"/>
            <a:ext cx="11367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1958 </a:t>
            </a: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родителей</a:t>
            </a:r>
            <a:endParaRPr lang="ru-RU" sz="1100" b="1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1" t="10432" r="19981" b="74753"/>
          <a:stretch/>
        </p:blipFill>
        <p:spPr bwMode="auto">
          <a:xfrm>
            <a:off x="3275856" y="2604897"/>
            <a:ext cx="5454856" cy="6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03848" y="2139146"/>
            <a:ext cx="4788024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Ф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ункционирование федерального портала информационно-просветительской поддержки родителей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60848"/>
            <a:ext cx="1887880" cy="109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42892"/>
            <a:ext cx="1862110" cy="108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971600" y="4738796"/>
            <a:ext cx="6084781" cy="297324"/>
          </a:xfrm>
          <a:prstGeom prst="rect">
            <a:avLst/>
          </a:prstGeom>
          <a:solidFill>
            <a:srgbClr val="6CC5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971600" y="5075892"/>
            <a:ext cx="7182037" cy="29732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242858" y="5056871"/>
            <a:ext cx="8639519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3325403" y="5555404"/>
            <a:ext cx="4680520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Предоставление родителям (законным представителям) детей услуг психолого-педагогической, методической и консультативной помощи, а также оказание поддержки гражданам, желающим принять на воспитание в свои семьи детей, оставшихся без попечения родителей</a:t>
            </a:r>
            <a:endParaRPr lang="ru-RU" sz="1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0" y="251686"/>
            <a:ext cx="8244408" cy="3690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C00000"/>
                </a:solidFill>
              </a:rPr>
              <a:t>РЕГИОНАЛЬНЫЕ ПРОЕКТЫ</a:t>
            </a:r>
            <a:r>
              <a:rPr lang="ru-RU" sz="1600" dirty="0" smtClean="0">
                <a:solidFill>
                  <a:srgbClr val="C00000"/>
                </a:solidFill>
              </a:rPr>
              <a:t>: </a:t>
            </a:r>
            <a:r>
              <a:rPr lang="ru-RU" sz="1550" dirty="0" smtClean="0">
                <a:solidFill>
                  <a:srgbClr val="C00000"/>
                </a:solidFill>
              </a:rPr>
              <a:t>целевые показатели и основные результаты в Смоленской области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26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3638" y="208285"/>
            <a:ext cx="757603" cy="96882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79513" y="692695"/>
            <a:ext cx="6264696" cy="86409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Региональный проект</a:t>
            </a:r>
            <a:b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«Цифровая образовательная среда»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16236" y="5085184"/>
            <a:ext cx="8639519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26185" y="2926685"/>
            <a:ext cx="705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2019 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26187" y="5374088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2020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AutoShape 4" descr="Картинки по запросу пси png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01600" y="-2651125"/>
            <a:ext cx="5534025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endParaRPr lang="ru-RU" sz="120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55776" y="5171321"/>
            <a:ext cx="5148064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Внедрение целевой модели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цифровой образовательной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среды</a:t>
            </a:r>
          </a:p>
          <a:p>
            <a:pPr>
              <a:lnSpc>
                <a:spcPts val="1300"/>
              </a:lnSpc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Проведение эксперимента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по внедрению в образовательную программу современных цифровых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технологий</a:t>
            </a:r>
          </a:p>
          <a:p>
            <a:pPr>
              <a:lnSpc>
                <a:spcPts val="1300"/>
              </a:lnSpc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С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оздание центра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цифрового образования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детей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«IT-куб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093" y="5125476"/>
            <a:ext cx="1278667" cy="75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7723011" y="5301208"/>
            <a:ext cx="1098378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4500 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детей</a:t>
            </a:r>
            <a:endParaRPr lang="ru-RU" sz="105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39586" y="1811725"/>
            <a:ext cx="5313667" cy="3259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Обеспечение образовательных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организаций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высокоскоростным</a:t>
            </a:r>
            <a:b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Интернет-соединением </a:t>
            </a: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Обновление информационного наполнения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функциональных возможностей открытых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и общедоступных информационных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ресурсов</a:t>
            </a: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Повышение квалификации работников образовательных организаций с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целью повышения их компетенций в области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современных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технологий электронного обучения </a:t>
            </a:r>
            <a:endParaRPr lang="ru-RU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Обеспечение свободного доступа по принципу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«одного окна» для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граждан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, обучающихся по образовательным программам высшего образования и дополнительным профессиональным программам, к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онлайн-курсам различных образовательных организаций; обеспечение возможности формировать индивидуальные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портфолио обучающихся на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платформе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«Современная цифровая образовательная среда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300" y="4293096"/>
            <a:ext cx="1236104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56992"/>
            <a:ext cx="1368152" cy="800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7834912" y="1721078"/>
            <a:ext cx="1190582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0,3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%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организаций</a:t>
            </a:r>
            <a:endParaRPr lang="ru-RU" sz="14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869443" y="2276872"/>
            <a:ext cx="120417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20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% 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организаций</a:t>
            </a:r>
            <a:endParaRPr lang="ru-RU" sz="14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869443" y="2996952"/>
            <a:ext cx="109773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3000</a:t>
            </a: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работников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093" y="2463280"/>
            <a:ext cx="1312114" cy="76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093" y="1628800"/>
            <a:ext cx="1313629" cy="762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7805577" y="5949280"/>
            <a:ext cx="942887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400 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детей</a:t>
            </a:r>
            <a:endParaRPr lang="ru-RU" sz="1050" b="1" dirty="0"/>
          </a:p>
        </p:txBody>
      </p:sp>
      <p:pic>
        <p:nvPicPr>
          <p:cNvPr id="29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093" y="5965523"/>
            <a:ext cx="1328213" cy="77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7164288" y="980728"/>
            <a:ext cx="1758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Петухов</a:t>
            </a:r>
          </a:p>
          <a:p>
            <a:r>
              <a:rPr lang="ru-RU" sz="1200" b="1" dirty="0" smtClean="0"/>
              <a:t>Александр Олегович,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>администратор</a:t>
            </a:r>
          </a:p>
          <a:p>
            <a:r>
              <a:rPr lang="ru-RU" sz="1200" dirty="0" smtClean="0"/>
              <a:t>регионального проекта</a:t>
            </a:r>
            <a:endParaRPr lang="ru-RU" sz="1200" dirty="0"/>
          </a:p>
        </p:txBody>
      </p:sp>
      <p:pic>
        <p:nvPicPr>
          <p:cNvPr id="5122" name="Picture 2" descr="http://edu67.ru/files/390/petuhov-a-o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0" t="6897" r="15869" b="31439"/>
          <a:stretch/>
        </p:blipFill>
        <p:spPr bwMode="auto">
          <a:xfrm>
            <a:off x="6300192" y="668945"/>
            <a:ext cx="863146" cy="106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>
            <a:spLocks/>
          </p:cNvSpPr>
          <p:nvPr/>
        </p:nvSpPr>
        <p:spPr>
          <a:xfrm>
            <a:off x="0" y="251686"/>
            <a:ext cx="8244408" cy="3690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C00000"/>
                </a:solidFill>
              </a:rPr>
              <a:t>РЕГИОНАЛЬНЫЕ ПРОЕКТЫ</a:t>
            </a:r>
            <a:r>
              <a:rPr lang="ru-RU" sz="1600" dirty="0" smtClean="0">
                <a:solidFill>
                  <a:srgbClr val="C00000"/>
                </a:solidFill>
              </a:rPr>
              <a:t>: </a:t>
            </a:r>
            <a:r>
              <a:rPr lang="ru-RU" sz="1550" dirty="0" smtClean="0">
                <a:solidFill>
                  <a:srgbClr val="C00000"/>
                </a:solidFill>
              </a:rPr>
              <a:t>целевые показатели и основные результаты в Смоленской области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84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Похожее изображение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149" y="3366831"/>
            <a:ext cx="1156469" cy="86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Картинки по запросу Учитель будущего логотип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718625"/>
            <a:ext cx="1791370" cy="155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53638" y="208285"/>
            <a:ext cx="757603" cy="96882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907704" y="1124744"/>
            <a:ext cx="3960440" cy="86409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Региональный проект</a:t>
            </a:r>
            <a:b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«Учитель будущего»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42210" y="4394135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2020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AutoShape 4" descr="Картинки по запросу пси png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101600" y="-2651125"/>
            <a:ext cx="5534025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endParaRPr lang="ru-RU" sz="120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88692" y="3169999"/>
            <a:ext cx="40076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Реализация комплекса мер для непрерывного и планомерного повышения квалификации педагогических работников </a:t>
            </a:r>
          </a:p>
          <a:p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Внедрение национальной системы профессионального роста педагогических работников, охватывающей в том числе учителей общеобразовательных организаций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740352" y="4869160"/>
            <a:ext cx="109959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&gt;</a:t>
            </a:r>
            <a:r>
              <a:rPr lang="en-US" sz="2400" b="1" dirty="0" smtClean="0"/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15 % 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учителей</a:t>
            </a:r>
            <a:endParaRPr lang="ru-RU" sz="1100" b="1" dirty="0"/>
          </a:p>
        </p:txBody>
      </p:sp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82767"/>
            <a:ext cx="1738002" cy="102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017623"/>
            <a:ext cx="1763541" cy="1031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1099455" y="2492896"/>
            <a:ext cx="7182037" cy="29732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98273" y="2492896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6948264" y="1124744"/>
            <a:ext cx="1758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Попов</a:t>
            </a:r>
          </a:p>
          <a:p>
            <a:r>
              <a:rPr lang="ru-RU" sz="1200" b="1" dirty="0" smtClean="0"/>
              <a:t>Руслан Александрович,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>администратор</a:t>
            </a:r>
          </a:p>
          <a:p>
            <a:r>
              <a:rPr lang="ru-RU" sz="1200" dirty="0" smtClean="0"/>
              <a:t>регионального проекта</a:t>
            </a:r>
            <a:endParaRPr lang="ru-RU" sz="1200" dirty="0"/>
          </a:p>
        </p:txBody>
      </p:sp>
      <p:pic>
        <p:nvPicPr>
          <p:cNvPr id="6146" name="Picture 2" descr="http://edu67.ru/files/373/popov-r-a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3" t="12250" r="11057" b="18218"/>
          <a:stretch/>
        </p:blipFill>
        <p:spPr bwMode="auto">
          <a:xfrm>
            <a:off x="6012160" y="692696"/>
            <a:ext cx="957532" cy="122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0" y="251686"/>
            <a:ext cx="8244408" cy="3690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C00000"/>
                </a:solidFill>
              </a:rPr>
              <a:t>РЕГИОНАЛЬНЫЕ ПРОЕКТЫ</a:t>
            </a:r>
            <a:r>
              <a:rPr lang="ru-RU" sz="1600" dirty="0" smtClean="0">
                <a:solidFill>
                  <a:srgbClr val="C00000"/>
                </a:solidFill>
              </a:rPr>
              <a:t>: </a:t>
            </a:r>
            <a:r>
              <a:rPr lang="ru-RU" sz="1550" dirty="0" smtClean="0">
                <a:solidFill>
                  <a:srgbClr val="C00000"/>
                </a:solidFill>
              </a:rPr>
              <a:t>целевые показатели и основные результаты в Смоленской области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59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артинки по запросу ворлдскиллс pn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5" b="20302"/>
          <a:stretch/>
        </p:blipFill>
        <p:spPr bwMode="auto">
          <a:xfrm>
            <a:off x="7869842" y="3804609"/>
            <a:ext cx="1022638" cy="56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53638" y="208285"/>
            <a:ext cx="757603" cy="96882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16237" y="692695"/>
            <a:ext cx="5803850" cy="86409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Региональный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проект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«Молодые профессионалы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(Повышение конкурентоспособности </a:t>
            </a:r>
            <a:b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профессионального образования)»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16236" y="4581128"/>
            <a:ext cx="8639519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26185" y="2492896"/>
            <a:ext cx="705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2019 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26187" y="5374088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2020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AutoShape 4" descr="Картинки по запросу пси png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01600" y="-2651125"/>
            <a:ext cx="5534025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endParaRPr lang="ru-RU" sz="120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33116" y="4869160"/>
            <a:ext cx="4835228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С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оздание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Центра опережающей профессиональной подготовки </a:t>
            </a:r>
            <a:endParaRPr lang="ru-RU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Внедрение итоговой аттестации в организациях СПО в форме демонстрационного экзамена</a:t>
            </a:r>
          </a:p>
          <a:p>
            <a:pPr>
              <a:lnSpc>
                <a:spcPts val="1300"/>
              </a:lnSpc>
            </a:pP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Оснащение современной материально-технической базой мастерских организаций СПО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773906" y="5301208"/>
            <a:ext cx="1190582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24%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организаций</a:t>
            </a:r>
            <a:endParaRPr lang="ru-RU" sz="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24596" y="2272223"/>
            <a:ext cx="497924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роведение регионального чемпионата профессионального мастерства для людей с инвалидностью «</a:t>
            </a:r>
            <a:r>
              <a:rPr lang="ru-RU" sz="1400" dirty="0" err="1" smtClean="0">
                <a:solidFill>
                  <a:schemeClr val="accent1">
                    <a:lumMod val="75000"/>
                  </a:schemeClr>
                </a:solidFill>
              </a:rPr>
              <a:t>Абилимпикс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</a:p>
          <a:p>
            <a:pPr>
              <a:lnSpc>
                <a:spcPts val="1300"/>
              </a:lnSpc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</a:rPr>
              <a:t>В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недрение итоговой аттестации в организациях СПО в форме демонстрационного экзамена</a:t>
            </a:r>
          </a:p>
          <a:p>
            <a:pPr>
              <a:lnSpc>
                <a:spcPts val="1300"/>
              </a:lnSpc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Оснащение современной материально-технической базой мастерских организаций СПО </a:t>
            </a:r>
          </a:p>
          <a:p>
            <a:pPr>
              <a:lnSpc>
                <a:spcPts val="1300"/>
              </a:lnSpc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Подготовка, проведение и участие региональной сборной в чемпионатах по профессиональному мастерству «</a:t>
            </a:r>
            <a:r>
              <a:rPr lang="ru-RU" sz="1400" dirty="0" err="1" smtClean="0">
                <a:solidFill>
                  <a:schemeClr val="accent1">
                    <a:lumMod val="75000"/>
                  </a:schemeClr>
                </a:solidFill>
              </a:rPr>
              <a:t>Ворлдскиллс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869443" y="2735922"/>
            <a:ext cx="112011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5 %</a:t>
            </a:r>
          </a:p>
          <a:p>
            <a:pPr algn="ctr">
              <a:lnSpc>
                <a:spcPts val="1500"/>
              </a:lnSpc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организаций</a:t>
            </a:r>
            <a:endParaRPr lang="ru-RU" sz="13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888103" y="3284984"/>
            <a:ext cx="107638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10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мастерских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816095" y="5877272"/>
            <a:ext cx="1076385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5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мастерских</a:t>
            </a:r>
            <a:endParaRPr lang="ru-RU" sz="800" b="1" dirty="0"/>
          </a:p>
        </p:txBody>
      </p:sp>
      <p:pic>
        <p:nvPicPr>
          <p:cNvPr id="15364" name="Picture 4" descr="Картинки по запросу абилимпикс 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974128"/>
            <a:ext cx="688244" cy="59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18" y="2119341"/>
            <a:ext cx="1453196" cy="85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17" y="3318663"/>
            <a:ext cx="1483075" cy="872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17" y="4653136"/>
            <a:ext cx="1483075" cy="87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18" y="5679178"/>
            <a:ext cx="1453196" cy="857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0" descr="Картинки по запросу стрелка вверх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663" y="4686773"/>
            <a:ext cx="575122" cy="57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Заголовок 1"/>
          <p:cNvSpPr txBox="1">
            <a:spLocks/>
          </p:cNvSpPr>
          <p:nvPr/>
        </p:nvSpPr>
        <p:spPr>
          <a:xfrm>
            <a:off x="0" y="251686"/>
            <a:ext cx="8244408" cy="3690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C00000"/>
                </a:solidFill>
              </a:rPr>
              <a:t>РЕГИОНАЛЬНЫЕ ПРОЕКТЫ</a:t>
            </a:r>
            <a:r>
              <a:rPr lang="ru-RU" sz="1600" dirty="0" smtClean="0">
                <a:solidFill>
                  <a:srgbClr val="C00000"/>
                </a:solidFill>
              </a:rPr>
              <a:t>: </a:t>
            </a:r>
            <a:r>
              <a:rPr lang="ru-RU" sz="1550" dirty="0" smtClean="0">
                <a:solidFill>
                  <a:srgbClr val="C00000"/>
                </a:solidFill>
              </a:rPr>
              <a:t>целевые показатели и основные результаты в Смоленской области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1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3638" y="208285"/>
            <a:ext cx="757603" cy="96882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16237" y="836712"/>
            <a:ext cx="5579899" cy="86409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Региональный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проект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«Новые возможности для каждого»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16236" y="3717032"/>
            <a:ext cx="8639519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26185" y="2276872"/>
            <a:ext cx="705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2019 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26187" y="4870901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2020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AutoShape 4" descr="Картинки по запросу пси png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01600" y="-2651125"/>
            <a:ext cx="5534025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endParaRPr lang="ru-RU" sz="120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24596" y="2272223"/>
            <a:ext cx="46557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Обучение граждан по программам непрерывного образования </a:t>
            </a:r>
            <a:r>
              <a:rPr lang="ru-RU" sz="1600" dirty="0">
                <a:solidFill>
                  <a:schemeClr val="tx2"/>
                </a:solidFill>
              </a:rPr>
              <a:t>(дополнительным образовательным программам и программам профессионального обучения)</a:t>
            </a:r>
            <a:endParaRPr lang="ru-RU" sz="1600" dirty="0" smtClean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668344" y="4437112"/>
            <a:ext cx="867545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0,6 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тыс.</a:t>
            </a:r>
            <a:b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человек</a:t>
            </a:r>
            <a:endParaRPr lang="ru-RU" sz="1400" b="1" dirty="0"/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596" y="4704588"/>
            <a:ext cx="1453196" cy="85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596" y="2108525"/>
            <a:ext cx="1453196" cy="857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7596336" y="2276872"/>
            <a:ext cx="867545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&gt; 0,5 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тыс.</a:t>
            </a:r>
            <a:b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человек</a:t>
            </a:r>
            <a:endParaRPr lang="ru-RU" sz="14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971600" y="3402061"/>
            <a:ext cx="6084781" cy="297324"/>
          </a:xfrm>
          <a:prstGeom prst="rect">
            <a:avLst/>
          </a:prstGeom>
          <a:solidFill>
            <a:srgbClr val="6CC5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971600" y="3739157"/>
            <a:ext cx="7182037" cy="29732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724596" y="4468799"/>
            <a:ext cx="46557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Обучение граждан по программам непрерывного образования </a:t>
            </a:r>
            <a:r>
              <a:rPr lang="ru-RU" sz="1600" dirty="0">
                <a:solidFill>
                  <a:schemeClr val="tx2"/>
                </a:solidFill>
              </a:rPr>
              <a:t>(дополнительным образовательным программам и программам профессионального обучения)</a:t>
            </a:r>
            <a:endParaRPr lang="ru-RU" sz="1600" dirty="0" smtClean="0">
              <a:solidFill>
                <a:schemeClr val="tx2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0" y="251686"/>
            <a:ext cx="8244408" cy="3690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C00000"/>
                </a:solidFill>
              </a:rPr>
              <a:t>РЕГИОНАЛЬНЫЕ ПРОЕКТЫ</a:t>
            </a:r>
            <a:r>
              <a:rPr lang="ru-RU" sz="1600" dirty="0" smtClean="0">
                <a:solidFill>
                  <a:srgbClr val="C00000"/>
                </a:solidFill>
              </a:rPr>
              <a:t>: </a:t>
            </a:r>
            <a:r>
              <a:rPr lang="ru-RU" sz="1550" dirty="0" smtClean="0">
                <a:solidFill>
                  <a:srgbClr val="C00000"/>
                </a:solidFill>
              </a:rPr>
              <a:t>целевые показатели и основные результаты в Смоленской области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9"/>
          <a:stretch/>
        </p:blipFill>
        <p:spPr bwMode="auto">
          <a:xfrm>
            <a:off x="0" y="4231086"/>
            <a:ext cx="9144000" cy="2582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A31C46E-BEF1-48B5-8B3E-3DB8EA2B17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53638" y="208285"/>
            <a:ext cx="757603" cy="96882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16236" y="692695"/>
            <a:ext cx="5651908" cy="122724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Региональный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проект </a:t>
            </a:r>
            <a:b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«Содействие занятости женщин – создание условий дошкольного образования для детей в возрасте до трех лет»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24969" y="3429000"/>
            <a:ext cx="8639519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34918" y="2329234"/>
            <a:ext cx="705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2019 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34920" y="3697386"/>
            <a:ext cx="652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2020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год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AutoShape 4" descr="Картинки по запросу пси png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01600" y="-2651125"/>
            <a:ext cx="5534025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endParaRPr lang="ru-RU" sz="120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16322"/>
            <a:ext cx="1935821" cy="113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53370"/>
            <a:ext cx="1875895" cy="1099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84589" y="2116322"/>
            <a:ext cx="446449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Приобретение зданий детских садов на 150 мест каждый в поселке Миловидова и микрорайоне Королевка г. Смоленска; </a:t>
            </a:r>
          </a:p>
          <a:p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начало строительства здания детского сада на 150 мест в микрорайоне Королевка г. Смоленска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060291" y="2183826"/>
            <a:ext cx="651139" cy="1438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150</a:t>
            </a:r>
          </a:p>
          <a:p>
            <a:pPr algn="ctr">
              <a:lnSpc>
                <a:spcPts val="1500"/>
              </a:lnSpc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мест</a:t>
            </a:r>
          </a:p>
          <a:p>
            <a:pPr algn="ctr">
              <a:lnSpc>
                <a:spcPts val="1500"/>
              </a:lnSpc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+</a:t>
            </a:r>
          </a:p>
          <a:p>
            <a:pPr algn="ctr">
              <a:lnSpc>
                <a:spcPts val="1500"/>
              </a:lnSpc>
            </a:pPr>
            <a:endParaRPr lang="ru-RU" sz="14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algn="ctr">
              <a:lnSpc>
                <a:spcPts val="15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150</a:t>
            </a:r>
          </a:p>
          <a:p>
            <a:pPr algn="ctr">
              <a:lnSpc>
                <a:spcPts val="1500"/>
              </a:lnSpc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мест</a:t>
            </a:r>
          </a:p>
          <a:p>
            <a:pPr algn="ctr">
              <a:lnSpc>
                <a:spcPts val="1500"/>
              </a:lnSpc>
            </a:pPr>
            <a:endParaRPr lang="ru-RU" sz="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031603" y="3615988"/>
            <a:ext cx="75484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150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мест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017501" y="1230520"/>
            <a:ext cx="2007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 smtClean="0"/>
              <a:t>Романенков</a:t>
            </a:r>
            <a:endParaRPr lang="ru-RU" sz="1200" dirty="0" smtClean="0"/>
          </a:p>
          <a:p>
            <a:r>
              <a:rPr lang="ru-RU" sz="1200" b="1" dirty="0" smtClean="0"/>
              <a:t>Роман Александрович,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>администратор</a:t>
            </a:r>
          </a:p>
          <a:p>
            <a:r>
              <a:rPr lang="ru-RU" sz="1200" dirty="0" smtClean="0"/>
              <a:t>регионального проекта</a:t>
            </a:r>
            <a:endParaRPr lang="ru-RU" sz="1200" dirty="0"/>
          </a:p>
        </p:txBody>
      </p:sp>
      <p:pic>
        <p:nvPicPr>
          <p:cNvPr id="8194" name="Picture 2" descr="http://smolensk.regiontrud.ru/mediafiles/downfile.ashx?fileid=6a35fd3f-16a9-47fa-bd9d-b4b99f6fe0a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4" t="9237" r="7160" b="17957"/>
          <a:stretch/>
        </p:blipFill>
        <p:spPr bwMode="auto">
          <a:xfrm>
            <a:off x="5918918" y="689583"/>
            <a:ext cx="1101354" cy="12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84589" y="3556173"/>
            <a:ext cx="4464496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Окончание </a:t>
            </a:r>
            <a:r>
              <a:rPr lang="ru-RU" sz="1400" dirty="0">
                <a:solidFill>
                  <a:schemeClr val="tx2"/>
                </a:solidFill>
              </a:rPr>
              <a:t>строительства здания детского сада на 150 мест в микрорайоне Королевка г. Смоленска;</a:t>
            </a:r>
          </a:p>
          <a:p>
            <a:r>
              <a:rPr lang="ru-RU" sz="1400" dirty="0">
                <a:solidFill>
                  <a:schemeClr val="tx2"/>
                </a:solidFill>
              </a:rPr>
              <a:t>начало строительства зданий детских садов на 150 мест каждый на проспекте Строителей и </a:t>
            </a:r>
            <a:r>
              <a:rPr lang="ru-RU" sz="1400" dirty="0" err="1">
                <a:solidFill>
                  <a:schemeClr val="tx2"/>
                </a:solidFill>
              </a:rPr>
              <a:t>Краснинском</a:t>
            </a:r>
            <a:r>
              <a:rPr lang="ru-RU" sz="1400" dirty="0">
                <a:solidFill>
                  <a:schemeClr val="tx2"/>
                </a:solidFill>
              </a:rPr>
              <a:t> шоссе г. Смоленска, окончание строительства которых запланировано на 2021 год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0" y="251686"/>
            <a:ext cx="8244408" cy="36900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solidFill>
                  <a:srgbClr val="C00000"/>
                </a:solidFill>
              </a:rPr>
              <a:t>РЕГИОНАЛЬНЫЕ ПРОЕКТЫ</a:t>
            </a:r>
            <a:r>
              <a:rPr lang="ru-RU" sz="1600" dirty="0" smtClean="0">
                <a:solidFill>
                  <a:srgbClr val="C00000"/>
                </a:solidFill>
              </a:rPr>
              <a:t>: </a:t>
            </a:r>
            <a:r>
              <a:rPr lang="ru-RU" sz="1550" dirty="0" smtClean="0">
                <a:solidFill>
                  <a:srgbClr val="C00000"/>
                </a:solidFill>
              </a:rPr>
              <a:t>целевые показатели и основные результаты в Смоленской области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87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1040</Words>
  <Application>Microsoft Office PowerPoint</Application>
  <PresentationFormat>Экран (4:3)</PresentationFormat>
  <Paragraphs>241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РЕГИОНАЛЬНЫЕ ПРОЕКТЫ: ЦЕЛЕВЫЕ ПОКАЗАТЕЛИ  И ОСНОВНЫЕ РЕЗУЛЬТАТЫ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НАЦИОНАЛЬНЫЕ ПРОЕКТЫ: ЦЕЛЕВЫЕ ПОКАЗАТЕЛИ И ОСНОВНЫЕ РЕЗУЛЬТАТЫ</dc:title>
  <dc:creator>Пользователь</dc:creator>
  <cp:lastModifiedBy>admin</cp:lastModifiedBy>
  <cp:revision>46</cp:revision>
  <cp:lastPrinted>2019-04-24T20:21:05Z</cp:lastPrinted>
  <dcterms:created xsi:type="dcterms:W3CDTF">2019-03-26T08:18:28Z</dcterms:created>
  <dcterms:modified xsi:type="dcterms:W3CDTF">2019-05-27T05:21:51Z</dcterms:modified>
</cp:coreProperties>
</file>